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C67D-1769-0184-0238-5CDFF1777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6A7F7-CE14-3BFF-8839-BC40B8411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F605-30F5-D78D-13C8-CE7790DE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FC09E-C4D6-8059-F96B-530277B7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CAAD-90FE-4205-F464-814195E7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6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3966-F7D4-DD1A-DB70-CE7ABC69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A98E9-0DD0-350D-7DB9-631774A10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DC82-106A-704A-C051-772D5CD0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F2484-5838-D63B-7A95-8E1E4FBD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0C8E-75C7-7B0D-DA04-D5F1AEB4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95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ED86C-EDC4-1477-A8EF-B763DB2B0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2F6A5-D781-06EA-8E42-EB29836EC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1D847-63CF-63FD-6E09-568C1B1B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59DBE-FBA8-A2C1-3715-619FEF9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7FC4-7099-5238-43EE-25F949D0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14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27D8-2F89-D04B-9090-4C109168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BDFC-DDF3-BF50-4712-F01518B2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7015-0905-76E7-36B5-995EECFE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4E430-B6B1-19FF-0A73-E446CCC1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FE1E5-89B5-330A-80FB-06887E20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60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80B5-F751-30EF-4CDD-EF694D90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87A9-04DF-6C92-156D-5ED4FDB73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DED6F-B8F6-1533-5E7B-7E401BA8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D44B4-A4F6-35BD-F820-30FBB749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92B6-C9F4-B46B-8CEF-49572672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43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16E1-202F-A201-497C-41931DDB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750F-0CAE-3E7C-14B2-36A35040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6EED4-6989-C22F-2CD1-C19CC2703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FFACE-1415-2DBA-6D43-FFCDB6FF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375C4-C602-802D-937F-A47C5345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7F16D-8275-FC15-075B-B4EC1719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3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6994-E226-B183-7717-8E6D538A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EAA75-68BD-0AF4-BEB7-3B77A089B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FF419-6FAF-C2F3-EF68-46A4C300E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4422C-B96C-CEC7-E7BE-661E004BD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C270F-AAB5-DA04-F215-0867B107A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2FA04-BF03-0CE4-257E-D78D17BE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2F867-108D-EB40-C5F4-E1238057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3F6C0-1F98-B047-BD48-E9C24E9B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7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11EB-843F-0397-EE4E-A8F01FC4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786A7-0A5A-AF29-15B1-E1CDA1A7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196FF-7DE7-5CF5-8A3D-EBAFA5E1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29867-3C78-FCDD-5F2C-AFF35EBA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0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6967B-570A-0EB5-32C2-C8D61102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4C5AB-4239-E012-1B6C-1AF6830F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844CE-BD95-1D2D-9C3D-9B1448D8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81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FB1E-EF34-7794-9686-3E8C7E6BB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32E5-9014-3250-57E4-D8F9CC39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C560E-C8C0-6D1F-BD17-72E7E4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CFFE8-9D85-1F6F-A35C-B6DD927D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054A4-960C-35E9-A4FE-6B448334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1745E-14F3-6E63-ECE9-2DEE0020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6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D396-6560-3890-78B7-D0DC1387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81B9C-415E-22EC-A11A-8B5B86BBA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5AE90-B5BD-25F3-41B3-D29A5C849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D7BEC-7B29-8E9A-86EC-3935635E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F14A2-E1E6-B0DA-4BA2-A1384A67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6F02-A49B-FD09-9C66-1F0C0702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78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AAEB9-2654-0264-FDFE-A7CA1022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442FC-927D-2197-8909-FB62ED8E8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F42C4-BAB8-02F7-074B-4D7F224B2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CEBCC-D67C-4CF2-A7DA-D483B1116641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780BC-5A66-2B43-D5D0-92D6AF8B3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CFC7-0097-9DD2-F1DA-B690A2765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0CEE-941A-4A7C-8E19-4678821F7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3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4AC8-89A7-1327-C1DF-10C696D98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SMART INVENTORY AND ORDER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CEBE0-DD96-5E48-6302-82B2F667B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2437" y="5440670"/>
            <a:ext cx="9468465" cy="1500904"/>
          </a:xfrm>
        </p:spPr>
        <p:txBody>
          <a:bodyPr>
            <a:normAutofit/>
          </a:bodyPr>
          <a:lstStyle/>
          <a:p>
            <a:r>
              <a:rPr lang="en-IN" sz="1800" b="1" dirty="0"/>
              <a:t>SOHAM CHATTERJEE</a:t>
            </a:r>
          </a:p>
          <a:p>
            <a:r>
              <a:rPr lang="en-IN" sz="1800" b="1" dirty="0"/>
              <a:t>VELLORE INSTITUTE OF TECHNOLOGY</a:t>
            </a:r>
          </a:p>
          <a:p>
            <a:r>
              <a:rPr lang="en-IN" sz="1800" b="1" dirty="0"/>
              <a:t>CHUBB AET JAVA FSD</a:t>
            </a:r>
          </a:p>
        </p:txBody>
      </p:sp>
    </p:spTree>
    <p:extLst>
      <p:ext uri="{BB962C8B-B14F-4D97-AF65-F5344CB8AC3E}">
        <p14:creationId xmlns:p14="http://schemas.microsoft.com/office/powerpoint/2010/main" val="238967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20BE-B439-DB7E-9692-FA1C2542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9715"/>
            <a:ext cx="10515600" cy="1325563"/>
          </a:xfrm>
        </p:spPr>
        <p:txBody>
          <a:bodyPr/>
          <a:lstStyle/>
          <a:p>
            <a:r>
              <a:rPr lang="en-IN" b="1" dirty="0"/>
              <a:t>INVENTORY SERVICE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25D046-0BDD-6F42-66BD-3A89C931D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447120"/>
              </p:ext>
            </p:extLst>
          </p:nvPr>
        </p:nvGraphicFramePr>
        <p:xfrm>
          <a:off x="243840" y="943928"/>
          <a:ext cx="11109960" cy="4786311"/>
        </p:xfrm>
        <a:graphic>
          <a:graphicData uri="http://schemas.openxmlformats.org/drawingml/2006/table">
            <a:tbl>
              <a:tblPr/>
              <a:tblGrid>
                <a:gridCol w="1851660">
                  <a:extLst>
                    <a:ext uri="{9D8B030D-6E8A-4147-A177-3AD203B41FA5}">
                      <a16:colId xmlns:a16="http://schemas.microsoft.com/office/drawing/2014/main" val="2502108172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875841053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546593080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1045727171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2866529769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val="3046158671"/>
                    </a:ext>
                  </a:extLst>
                </a:gridCol>
              </a:tblGrid>
              <a:tr h="6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465909"/>
                  </a:ext>
                </a:extLst>
              </a:tr>
              <a:tr h="1709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/products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Create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{ name, category, price }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id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225497"/>
                  </a:ext>
                </a:extLst>
              </a:tr>
              <a:tr h="1196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/products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List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List&lt;Product&gt;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690098"/>
                  </a:ext>
                </a:extLst>
              </a:tr>
              <a:tr h="1196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/products/{id}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Path: </a:t>
                      </a:r>
                      <a:r>
                        <a:rPr lang="en-IN">
                          <a:latin typeface="Courier New" panose="02070309020205020404" pitchFamily="49" charset="0"/>
                        </a:rPr>
                        <a:t>id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Product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Public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3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28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4920DD-04D2-2AC5-B9D9-C424D4C7D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97532"/>
              </p:ext>
            </p:extLst>
          </p:nvPr>
        </p:nvGraphicFramePr>
        <p:xfrm>
          <a:off x="472440" y="198120"/>
          <a:ext cx="11292840" cy="6537960"/>
        </p:xfrm>
        <a:graphic>
          <a:graphicData uri="http://schemas.openxmlformats.org/drawingml/2006/table">
            <a:tbl>
              <a:tblPr/>
              <a:tblGrid>
                <a:gridCol w="1793240">
                  <a:extLst>
                    <a:ext uri="{9D8B030D-6E8A-4147-A177-3AD203B41FA5}">
                      <a16:colId xmlns:a16="http://schemas.microsoft.com/office/drawing/2014/main" val="2233562312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501593717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3653653286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973984913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55401106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556574421"/>
                    </a:ext>
                  </a:extLst>
                </a:gridCol>
              </a:tblGrid>
              <a:tr h="523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API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Method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Purpose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Request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Response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Auth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57282"/>
                  </a:ext>
                </a:extLst>
              </a:tr>
              <a:tr h="2484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/inventory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Add stock to warehouse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{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productId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warehouseId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quantity,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lowStockThreshold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 }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inventoryId, availableQuantity }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ADMIN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855209"/>
                  </a:ext>
                </a:extLst>
              </a:tr>
              <a:tr h="1307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/inventory/reserve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Reserve stock (order created)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{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orderId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1700" dirty="0" err="1">
                          <a:latin typeface="Courier New" panose="02070309020205020404" pitchFamily="49" charset="0"/>
                        </a:rPr>
                        <a:t>warehouseId</a:t>
                      </a:r>
                      <a:r>
                        <a:rPr lang="en-IN" sz="1700" dirty="0">
                          <a:latin typeface="Courier New" panose="02070309020205020404" pitchFamily="49" charset="0"/>
                        </a:rPr>
                        <a:t>, items[] }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200 OK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Internal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68682"/>
                  </a:ext>
                </a:extLst>
              </a:tr>
              <a:tr h="1307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/inventory/release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Release stock (order cancelled)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orderId }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>
                          <a:latin typeface="Courier New" panose="02070309020205020404" pitchFamily="49" charset="0"/>
                        </a:rPr>
                        <a:t>200 OK</a:t>
                      </a:r>
                      <a:endParaRPr lang="en-IN" sz="170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Internal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051992"/>
                  </a:ext>
                </a:extLst>
              </a:tr>
              <a:tr h="915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/inventory/commit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Commit stock (order shipped)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orderId }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200 OK</a:t>
                      </a:r>
                      <a:endParaRPr lang="en-IN" sz="170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Internal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271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25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37EB-CF11-550B-792C-B26C9DBB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160" y="-320675"/>
            <a:ext cx="10515600" cy="1325563"/>
          </a:xfrm>
        </p:spPr>
        <p:txBody>
          <a:bodyPr/>
          <a:lstStyle/>
          <a:p>
            <a:r>
              <a:rPr lang="en-IN" b="1" dirty="0"/>
              <a:t>ORDER SERVICE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103F5-70E1-ED33-AD98-EC0BEC533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60758"/>
              </p:ext>
            </p:extLst>
          </p:nvPr>
        </p:nvGraphicFramePr>
        <p:xfrm>
          <a:off x="228600" y="785654"/>
          <a:ext cx="11399520" cy="5782788"/>
        </p:xfrm>
        <a:graphic>
          <a:graphicData uri="http://schemas.openxmlformats.org/drawingml/2006/table">
            <a:tbl>
              <a:tblPr/>
              <a:tblGrid>
                <a:gridCol w="1899920">
                  <a:extLst>
                    <a:ext uri="{9D8B030D-6E8A-4147-A177-3AD203B41FA5}">
                      <a16:colId xmlns:a16="http://schemas.microsoft.com/office/drawing/2014/main" val="619515793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995013981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538473038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132699154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323395494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2301632660"/>
                    </a:ext>
                  </a:extLst>
                </a:gridCol>
              </a:tblGrid>
              <a:tr h="525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66300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/orders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Create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CreateOrderRequest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201 → OrderResponse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639784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/orders/user/{userId}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User order 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Path: 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userId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List&lt;OrderDetailedResponse&gt;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86790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/orders/{orderId}/status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Path: 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orderId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OrderSummaryResponse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170119"/>
                  </a:ext>
                </a:extLst>
              </a:tr>
              <a:tr h="1314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/orders/{orderId}/cancel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Cancel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Header: </a:t>
                      </a:r>
                      <a:r>
                        <a:rPr lang="en-IN">
                          <a:latin typeface="Courier New" panose="02070309020205020404" pitchFamily="49" charset="0"/>
                        </a:rPr>
                        <a:t>X-USER-ID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204 No Content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87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49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DFA975-D440-DD9F-169B-B9FE4A5A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164567"/>
              </p:ext>
            </p:extLst>
          </p:nvPr>
        </p:nvGraphicFramePr>
        <p:xfrm>
          <a:off x="0" y="435134"/>
          <a:ext cx="11734800" cy="5325585"/>
        </p:xfrm>
        <a:graphic>
          <a:graphicData uri="http://schemas.openxmlformats.org/drawingml/2006/table">
            <a:tbl>
              <a:tblPr/>
              <a:tblGrid>
                <a:gridCol w="1955800">
                  <a:extLst>
                    <a:ext uri="{9D8B030D-6E8A-4147-A177-3AD203B41FA5}">
                      <a16:colId xmlns:a16="http://schemas.microsoft.com/office/drawing/2014/main" val="210041677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21841227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016027298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241427851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406282844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434972055"/>
                    </a:ext>
                  </a:extLst>
                </a:gridCol>
              </a:tblGrid>
              <a:tr h="5757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508037"/>
                  </a:ext>
                </a:extLst>
              </a:tr>
              <a:tr h="14393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/admin/orders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Get all orders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List&lt;OrderDetailedResponse&gt;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027643"/>
                  </a:ext>
                </a:extLst>
              </a:tr>
              <a:tr h="14393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/admin/orders/status/{status}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by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Path: </a:t>
                      </a:r>
                      <a:r>
                        <a:rPr lang="en-IN" dirty="0">
                          <a:latin typeface="Courier New" panose="02070309020205020404" pitchFamily="49" charset="0"/>
                        </a:rPr>
                        <a:t>status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List&lt;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OrderSummaryResponse</a:t>
                      </a:r>
                      <a:r>
                        <a:rPr lang="en-IN" dirty="0">
                          <a:latin typeface="Courier New" panose="02070309020205020404" pitchFamily="49" charset="0"/>
                        </a:rPr>
                        <a:t>&gt;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03589"/>
                  </a:ext>
                </a:extLst>
              </a:tr>
              <a:tr h="1871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/admin/orders/{orderId}/status/{status}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Update order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Path params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latin typeface="Courier New" panose="02070309020205020404" pitchFamily="49" charset="0"/>
                        </a:rPr>
                        <a:t>OrderStatusResponse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44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18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33AA-40F1-7B66-31B5-D0D0CD4D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n-IN" b="1" dirty="0"/>
              <a:t>BILLING SERVICE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5E2869-EB98-39AF-1487-2ABF8C6EE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16682"/>
              </p:ext>
            </p:extLst>
          </p:nvPr>
        </p:nvGraphicFramePr>
        <p:xfrm>
          <a:off x="152400" y="1567974"/>
          <a:ext cx="10515600" cy="246888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8811119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321424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02106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533462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793637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14708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65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/billing/invoice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Create invoice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orderId, userId, warehouseId, items[]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invoiceId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Internal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6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/billing/invoice/{orderId}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 invoice by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Path: </a:t>
                      </a:r>
                      <a:r>
                        <a:rPr lang="en-IN">
                          <a:latin typeface="Courier New" panose="02070309020205020404" pitchFamily="49" charset="0"/>
                        </a:rPr>
                        <a:t>orderId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InvoiceResponse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0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21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84D843-7143-9A21-52D0-00903D26D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611949"/>
              </p:ext>
            </p:extLst>
          </p:nvPr>
        </p:nvGraphicFramePr>
        <p:xfrm>
          <a:off x="342900" y="472440"/>
          <a:ext cx="11506200" cy="6248400"/>
        </p:xfrm>
        <a:graphic>
          <a:graphicData uri="http://schemas.openxmlformats.org/drawingml/2006/table">
            <a:tbl>
              <a:tblPr/>
              <a:tblGrid>
                <a:gridCol w="2301240">
                  <a:extLst>
                    <a:ext uri="{9D8B030D-6E8A-4147-A177-3AD203B41FA5}">
                      <a16:colId xmlns:a16="http://schemas.microsoft.com/office/drawing/2014/main" val="1867609353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083650717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844241485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84856411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72741395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5500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/admin/analytics/kpis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 orders &amp; revenue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{ totalOrders, totalRevenue }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5363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/admin/analytics/status-count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per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[{ status, count }]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57889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/admin/analytics/warehouse-count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 per warehouse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[{ </a:t>
                      </a:r>
                      <a:r>
                        <a:rPr lang="en-IN" dirty="0" err="1">
                          <a:latin typeface="Courier New" panose="02070309020205020404" pitchFamily="49" charset="0"/>
                        </a:rPr>
                        <a:t>warehouseId</a:t>
                      </a:r>
                      <a:r>
                        <a:rPr lang="en-IN" dirty="0">
                          <a:latin typeface="Courier New" panose="02070309020205020404" pitchFamily="49" charset="0"/>
                        </a:rPr>
                        <a:t>, count }]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29432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/admin/analytics/daily-orders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Orders per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[{ date, count }]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ADMIN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27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0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2D5F-29C8-02DD-0288-18E53331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165"/>
            <a:ext cx="10515600" cy="1325563"/>
          </a:xfrm>
        </p:spPr>
        <p:txBody>
          <a:bodyPr/>
          <a:lstStyle/>
          <a:p>
            <a:r>
              <a:rPr lang="en-IN" b="1" dirty="0"/>
              <a:t>NOTIFICATION SERVICE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3916FF-A93D-A29E-02B2-423FF460F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22073"/>
              </p:ext>
            </p:extLst>
          </p:nvPr>
        </p:nvGraphicFramePr>
        <p:xfrm>
          <a:off x="838200" y="2240280"/>
          <a:ext cx="10515600" cy="128016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675953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004223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63324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80791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19176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Request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5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/notifications/order-placed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Publish order placed 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Courier New" panose="02070309020205020404" pitchFamily="49" charset="0"/>
                        </a:rPr>
                        <a:t>OrderPlacedEvent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urier New" panose="02070309020205020404" pitchFamily="49" charset="0"/>
                        </a:rPr>
                        <a:t>"Order notification sent"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11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491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E3E8-7123-4ED5-E1C3-C19FADE1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09"/>
            <a:ext cx="10515600" cy="1325563"/>
          </a:xfrm>
        </p:spPr>
        <p:txBody>
          <a:bodyPr/>
          <a:lstStyle/>
          <a:p>
            <a:r>
              <a:rPr lang="en-IN" b="1" dirty="0"/>
              <a:t>WIREFRAMES AND WORKING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01318-1202-E486-BE84-A9FBFFB2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47" y="1533372"/>
            <a:ext cx="6385727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7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3F57-D1DC-28DC-9854-4E0CFD4F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SALES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55D16-816D-1882-CFFC-8071F4BC9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906" y="2141537"/>
            <a:ext cx="9412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7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FBD9-32A6-E306-3B6D-9A3D8AF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9235"/>
            <a:ext cx="10515600" cy="1325563"/>
          </a:xfrm>
        </p:spPr>
        <p:txBody>
          <a:bodyPr/>
          <a:lstStyle/>
          <a:p>
            <a:r>
              <a:rPr lang="en-IN" b="1" dirty="0"/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65895-8D30-0B1B-2645-15AD913D5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" y="1096328"/>
            <a:ext cx="5684416" cy="2696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DF437-7E52-E480-08E3-A7E706C9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96" y="1096328"/>
            <a:ext cx="5928360" cy="2836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0264B-987B-347F-1C16-3FAB0BA65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216" y="4213221"/>
            <a:ext cx="6918960" cy="25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2EE4-055C-1311-37C2-B0E1C0B9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DIAGRAM </a:t>
            </a:r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C4B0C7B7-81B1-FF62-965E-0CFA0D2541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75798"/>
            <a:ext cx="12192000" cy="685380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7076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257B-1E85-B89F-6882-FD5C0978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9235"/>
            <a:ext cx="10515600" cy="1325563"/>
          </a:xfrm>
        </p:spPr>
        <p:txBody>
          <a:bodyPr/>
          <a:lstStyle/>
          <a:p>
            <a:r>
              <a:rPr lang="en-IN" b="1" dirty="0"/>
              <a:t>WAREHOUSES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1CC6B-532F-CBBE-73B1-73B04017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4635148"/>
            <a:ext cx="6339840" cy="222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715D7-2DAB-9D0E-FA37-108E229F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04869"/>
            <a:ext cx="6339840" cy="3543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281DA-9E58-0BC5-A7C2-4727062BB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321" y="804869"/>
            <a:ext cx="5288279" cy="38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35A0-E5D7-D36C-431C-E41FB0DBF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168275"/>
            <a:ext cx="10515600" cy="1325563"/>
          </a:xfrm>
        </p:spPr>
        <p:txBody>
          <a:bodyPr/>
          <a:lstStyle/>
          <a:p>
            <a:r>
              <a:rPr lang="en-IN" b="1" dirty="0"/>
              <a:t>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C1B21-DAE9-828D-839A-E8F139FA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831670"/>
            <a:ext cx="5440681" cy="4082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831F5-2739-06D1-C2FB-85428988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00150"/>
            <a:ext cx="6283437" cy="332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BD9B3-9116-A7CD-5841-3F3E6B10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3027305"/>
            <a:ext cx="5440681" cy="3773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A4B29F-B137-BB93-9136-F59ADF48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298" y="4154810"/>
            <a:ext cx="3499702" cy="27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5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AF8F-8771-08C7-E076-4FF294BE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22555"/>
            <a:ext cx="10515600" cy="1325563"/>
          </a:xfrm>
        </p:spPr>
        <p:txBody>
          <a:bodyPr/>
          <a:lstStyle/>
          <a:p>
            <a:r>
              <a:rPr lang="en-IN" b="1" dirty="0"/>
              <a:t>EUREKA-DISCOVERY-SERVER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E60FDD-CB5C-1522-7573-7B4296F57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26" y="987424"/>
            <a:ext cx="11442174" cy="52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5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E1AB-B4CE-945C-A870-053B04A4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15308"/>
            <a:ext cx="10515600" cy="1325563"/>
          </a:xfrm>
        </p:spPr>
        <p:txBody>
          <a:bodyPr/>
          <a:lstStyle/>
          <a:p>
            <a:r>
              <a:rPr lang="en-US" b="1" dirty="0"/>
              <a:t>Business Logic Summary – Smart Order &amp; Inventory System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1F4ACC-2B72-BE6A-1312-E667616E4C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2094258"/>
            <a:ext cx="1139952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Access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JWT-based authentication with role-based access (User / Admin) via API Gateway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Reliable order creation with inventory validation, price calculation, and invoice generation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Stock reservation, commitment, and release to prevent overselling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Lifecycle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Controlled state transitions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(CREATED → APPROVED → PACKED → SHIPPED → DELIVERED)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Operations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Centralized order monitoring, status updates, and warehouse-level visibility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Real-time insights on orders, revenue, status distribution, and warehouse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Notifications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Event-driven email alerts using Kafka without blocking core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Fault Tolerance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Graceful handling of failures in billing and notifications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Microservices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OpenFeign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sync calls and Kafka for async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50417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524-FA8E-36B2-FAAB-02E0C065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SEQUENCE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8C9DD0-08C5-5966-A9E5-F63FCC456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1435720"/>
            <a:ext cx="11628120" cy="49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0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6BA68-CEBB-4760-01C2-EEFA929E2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6" y="228124"/>
            <a:ext cx="8865014" cy="65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3288F-7453-5813-D219-763269B96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591" y="372931"/>
            <a:ext cx="7808817" cy="61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1960-9B0B-5A01-DF6E-BD40F7F4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60" y="2766218"/>
            <a:ext cx="10515600" cy="1325563"/>
          </a:xfrm>
        </p:spPr>
        <p:txBody>
          <a:bodyPr/>
          <a:lstStyle/>
          <a:p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399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6.png">
            <a:extLst>
              <a:ext uri="{FF2B5EF4-FFF2-40B4-BE49-F238E27FC236}">
                <a16:creationId xmlns:a16="http://schemas.microsoft.com/office/drawing/2014/main" id="{F1D78692-A733-F69C-282F-93BF79CA82D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4297" y="186813"/>
            <a:ext cx="11444748" cy="59999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0194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8917-F20F-7043-93BC-9BBC05A3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3"/>
            <a:ext cx="8954729" cy="67709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SYSTEM DESIGN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EB9E3-CB2A-5FE5-B5DB-9D172C150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52"/>
            <a:ext cx="12192000" cy="7240921"/>
          </a:xfrm>
        </p:spPr>
      </p:pic>
    </p:spTree>
    <p:extLst>
      <p:ext uri="{BB962C8B-B14F-4D97-AF65-F5344CB8AC3E}">
        <p14:creationId xmlns:p14="http://schemas.microsoft.com/office/powerpoint/2010/main" val="143107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5D80-3F24-00E0-B9A4-29028A63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0" y="1"/>
            <a:ext cx="10988842" cy="1010652"/>
          </a:xfrm>
        </p:spPr>
        <p:txBody>
          <a:bodyPr/>
          <a:lstStyle/>
          <a:p>
            <a:r>
              <a:rPr lang="en-IN" b="1" dirty="0"/>
              <a:t>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75B3-BA8C-3813-0E6D-9C36785A0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20" y="908786"/>
            <a:ext cx="5783980" cy="54102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User Service Database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User attributes:</a:t>
            </a:r>
          </a:p>
          <a:p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username (varchar, unique)</a:t>
            </a:r>
          </a:p>
          <a:p>
            <a:r>
              <a:rPr lang="en-IN" dirty="0"/>
              <a:t>- email (varchar, unique)</a:t>
            </a:r>
          </a:p>
          <a:p>
            <a:r>
              <a:rPr lang="en-IN" dirty="0"/>
              <a:t>- password (varchar)</a:t>
            </a:r>
          </a:p>
          <a:p>
            <a:r>
              <a:rPr lang="en-IN" dirty="0"/>
              <a:t>- role (</a:t>
            </a:r>
            <a:r>
              <a:rPr lang="en-IN" dirty="0" err="1"/>
              <a:t>enum</a:t>
            </a:r>
            <a:r>
              <a:rPr lang="en-IN" dirty="0"/>
              <a:t>: ADMIN, USER, SALES_EXEC, WAREHOUSE_MANAGER, FINANCE)</a:t>
            </a:r>
          </a:p>
          <a:p>
            <a:r>
              <a:rPr lang="en-IN" dirty="0"/>
              <a:t>- active (</a:t>
            </a:r>
            <a:r>
              <a:rPr lang="en-IN" dirty="0" err="1"/>
              <a:t>boolean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created_at</a:t>
            </a:r>
            <a:r>
              <a:rPr lang="en-IN" dirty="0"/>
              <a:t> (datetime)</a:t>
            </a:r>
          </a:p>
          <a:p>
            <a:endParaRPr lang="en-IN" dirty="0"/>
          </a:p>
          <a:p>
            <a:r>
              <a:rPr lang="en-IN" dirty="0"/>
              <a:t>Relationships:</a:t>
            </a:r>
          </a:p>
          <a:p>
            <a:r>
              <a:rPr lang="en-IN" dirty="0"/>
              <a:t>- No foreign keys to other services</a:t>
            </a:r>
          </a:p>
          <a:p>
            <a:r>
              <a:rPr lang="en-IN" dirty="0"/>
              <a:t>- User is standalone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5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C517E-9356-CB5D-09FD-173CA1AFE8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3676" y="213360"/>
            <a:ext cx="4963933" cy="63982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INVENTORY SERVICE DATABASE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Entities:</a:t>
            </a:r>
          </a:p>
          <a:p>
            <a:pPr marL="0" indent="0">
              <a:buNone/>
            </a:pPr>
            <a:r>
              <a:rPr lang="en-IN" b="1" dirty="0"/>
              <a:t>- Product</a:t>
            </a:r>
          </a:p>
          <a:p>
            <a:pPr marL="0" indent="0">
              <a:buNone/>
            </a:pPr>
            <a:r>
              <a:rPr lang="en-IN" b="1" dirty="0"/>
              <a:t>- Warehouse</a:t>
            </a:r>
          </a:p>
          <a:p>
            <a:pPr marL="0" indent="0">
              <a:buNone/>
            </a:pPr>
            <a:r>
              <a:rPr lang="en-IN" b="1" dirty="0"/>
              <a:t>- Inventory</a:t>
            </a:r>
          </a:p>
          <a:p>
            <a:pPr marL="0" indent="0">
              <a:buNone/>
            </a:pPr>
            <a:r>
              <a:rPr lang="en-IN" b="1" dirty="0"/>
              <a:t>Product attributes:</a:t>
            </a:r>
          </a:p>
          <a:p>
            <a:pPr marL="0" indent="0">
              <a:buNone/>
            </a:pPr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name (varchar)</a:t>
            </a:r>
          </a:p>
          <a:p>
            <a:pPr marL="0" indent="0">
              <a:buNone/>
            </a:pPr>
            <a:r>
              <a:rPr lang="en-IN" dirty="0"/>
              <a:t>- category (</a:t>
            </a:r>
            <a:r>
              <a:rPr lang="en-IN" dirty="0" err="1"/>
              <a:t>enum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price (decimal)</a:t>
            </a:r>
          </a:p>
          <a:p>
            <a:pPr marL="0" indent="0">
              <a:buNone/>
            </a:pPr>
            <a:r>
              <a:rPr lang="en-IN" dirty="0"/>
              <a:t>- active (</a:t>
            </a:r>
            <a:r>
              <a:rPr lang="en-IN" dirty="0" err="1"/>
              <a:t>boolean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b="1" dirty="0"/>
              <a:t>Warehouse attributes:</a:t>
            </a:r>
          </a:p>
          <a:p>
            <a:pPr marL="0" indent="0">
              <a:buNone/>
            </a:pPr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name (varchar)</a:t>
            </a:r>
          </a:p>
          <a:p>
            <a:pPr marL="0" indent="0">
              <a:buNone/>
            </a:pPr>
            <a:r>
              <a:rPr lang="en-IN" dirty="0"/>
              <a:t>- location (varchar)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3E01FE-47A1-E01D-5940-F9B8AED46AA6}"/>
              </a:ext>
            </a:extLst>
          </p:cNvPr>
          <p:cNvSpPr txBox="1">
            <a:spLocks/>
          </p:cNvSpPr>
          <p:nvPr/>
        </p:nvSpPr>
        <p:spPr>
          <a:xfrm>
            <a:off x="6096000" y="720243"/>
            <a:ext cx="4963933" cy="6137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Inventory attributes:</a:t>
            </a:r>
          </a:p>
          <a:p>
            <a:pPr marL="0" indent="0">
              <a:buNone/>
            </a:pPr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product_id</a:t>
            </a:r>
            <a:r>
              <a:rPr lang="en-IN" dirty="0"/>
              <a:t> (FK → Product.id)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warehouse_id</a:t>
            </a:r>
            <a:r>
              <a:rPr lang="en-IN" dirty="0"/>
              <a:t> (FK → Warehouse.id)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total_quantity</a:t>
            </a:r>
            <a:r>
              <a:rPr lang="en-IN" dirty="0"/>
              <a:t> (int)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available_quantity</a:t>
            </a:r>
            <a:r>
              <a:rPr lang="en-IN" dirty="0"/>
              <a:t> (int)</a:t>
            </a:r>
          </a:p>
          <a:p>
            <a:pPr marL="0" indent="0">
              <a:buNone/>
            </a:pPr>
            <a:r>
              <a:rPr lang="en-IN" dirty="0"/>
              <a:t>- </a:t>
            </a:r>
            <a:r>
              <a:rPr lang="en-IN" dirty="0" err="1"/>
              <a:t>reserved_quantity</a:t>
            </a:r>
            <a:r>
              <a:rPr lang="en-IN" dirty="0"/>
              <a:t> (int)</a:t>
            </a:r>
          </a:p>
          <a:p>
            <a:pPr>
              <a:buFontTx/>
              <a:buChar char="-"/>
            </a:pPr>
            <a:r>
              <a:rPr lang="en-IN" dirty="0" err="1"/>
              <a:t>low_stock_threshold</a:t>
            </a:r>
            <a:r>
              <a:rPr lang="en-IN" dirty="0"/>
              <a:t> (int)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r>
              <a:rPr lang="en-US" b="1" dirty="0"/>
              <a:t>Relationships:</a:t>
            </a:r>
          </a:p>
          <a:p>
            <a:pPr marL="0" indent="0">
              <a:buNone/>
            </a:pPr>
            <a:r>
              <a:rPr lang="en-US" dirty="0"/>
              <a:t>- Product 1 → * Inventory</a:t>
            </a:r>
          </a:p>
          <a:p>
            <a:pPr marL="0" indent="0">
              <a:buNone/>
            </a:pPr>
            <a:r>
              <a:rPr lang="en-US" dirty="0"/>
              <a:t>- Warehouse 1 → * Inventory</a:t>
            </a:r>
          </a:p>
          <a:p>
            <a:pPr marL="0" indent="0">
              <a:buNone/>
            </a:pPr>
            <a:r>
              <a:rPr lang="en-US" dirty="0"/>
              <a:t>- Unique constraint on (</a:t>
            </a:r>
            <a:r>
              <a:rPr lang="en-US" dirty="0" err="1"/>
              <a:t>product_id</a:t>
            </a:r>
            <a:r>
              <a:rPr lang="en-US" dirty="0"/>
              <a:t>, </a:t>
            </a:r>
            <a:r>
              <a:rPr lang="en-US" dirty="0" err="1"/>
              <a:t>warehouse_id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87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246C-2B6A-CFDC-2168-E577C3E3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54984"/>
            <a:ext cx="6812280" cy="5736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Billing Service database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Invoice attributes:</a:t>
            </a:r>
          </a:p>
          <a:p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order_id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 [external reference]</a:t>
            </a:r>
          </a:p>
          <a:p>
            <a:r>
              <a:rPr lang="en-IN" dirty="0"/>
              <a:t>- </a:t>
            </a:r>
            <a:r>
              <a:rPr lang="en-IN" dirty="0" err="1"/>
              <a:t>user_id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warehouse_id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total_amount</a:t>
            </a:r>
            <a:r>
              <a:rPr lang="en-IN" dirty="0"/>
              <a:t> (decimal)</a:t>
            </a:r>
          </a:p>
          <a:p>
            <a:r>
              <a:rPr lang="en-IN" dirty="0"/>
              <a:t>- </a:t>
            </a:r>
            <a:r>
              <a:rPr lang="en-IN" dirty="0" err="1"/>
              <a:t>created_at</a:t>
            </a:r>
            <a:r>
              <a:rPr lang="en-IN" dirty="0"/>
              <a:t> (datetime)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A0BD-C429-D4C8-B736-9C6105EE549A}"/>
              </a:ext>
            </a:extLst>
          </p:cNvPr>
          <p:cNvSpPr txBox="1">
            <a:spLocks/>
          </p:cNvSpPr>
          <p:nvPr/>
        </p:nvSpPr>
        <p:spPr>
          <a:xfrm>
            <a:off x="6507480" y="260372"/>
            <a:ext cx="5227320" cy="609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InvoiceItem attributes:</a:t>
            </a:r>
          </a:p>
          <a:p>
            <a:r>
              <a:rPr lang="en-IN" dirty="0"/>
              <a:t>- id (PK, 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invoice_id</a:t>
            </a:r>
            <a:r>
              <a:rPr lang="en-IN" dirty="0"/>
              <a:t> (FK → Invoice.id)</a:t>
            </a:r>
          </a:p>
          <a:p>
            <a:r>
              <a:rPr lang="en-IN" dirty="0"/>
              <a:t>- </a:t>
            </a:r>
            <a:r>
              <a:rPr lang="en-IN" dirty="0" err="1"/>
              <a:t>product_id</a:t>
            </a:r>
            <a:r>
              <a:rPr lang="en-IN" dirty="0"/>
              <a:t> (</a:t>
            </a:r>
            <a:r>
              <a:rPr lang="en-IN" dirty="0" err="1"/>
              <a:t>bigint</a:t>
            </a:r>
            <a:r>
              <a:rPr lang="en-IN" dirty="0"/>
              <a:t>)</a:t>
            </a:r>
          </a:p>
          <a:p>
            <a:r>
              <a:rPr lang="en-IN" dirty="0"/>
              <a:t>- </a:t>
            </a:r>
            <a:r>
              <a:rPr lang="en-IN" dirty="0" err="1"/>
              <a:t>product_name</a:t>
            </a:r>
            <a:r>
              <a:rPr lang="en-IN" dirty="0"/>
              <a:t> (varchar)</a:t>
            </a:r>
          </a:p>
          <a:p>
            <a:r>
              <a:rPr lang="en-IN" dirty="0"/>
              <a:t>- category (varchar)</a:t>
            </a:r>
          </a:p>
          <a:p>
            <a:r>
              <a:rPr lang="en-IN" dirty="0"/>
              <a:t>- quantity (int)</a:t>
            </a:r>
          </a:p>
          <a:p>
            <a:r>
              <a:rPr lang="en-IN" dirty="0"/>
              <a:t>- </a:t>
            </a:r>
            <a:r>
              <a:rPr lang="en-IN" dirty="0" err="1"/>
              <a:t>unit_price</a:t>
            </a:r>
            <a:r>
              <a:rPr lang="en-IN" dirty="0"/>
              <a:t> (decimal)</a:t>
            </a:r>
          </a:p>
          <a:p>
            <a:endParaRPr lang="en-IN" b="1" dirty="0"/>
          </a:p>
          <a:p>
            <a:r>
              <a:rPr lang="en-IN" b="1" dirty="0"/>
              <a:t>Relationships:</a:t>
            </a:r>
          </a:p>
          <a:p>
            <a:r>
              <a:rPr lang="en-IN" b="1" dirty="0"/>
              <a:t>- Invoice 1 → * InvoiceItem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44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332F-08AA-49E3-0E2E-9E6B1511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995"/>
            <a:ext cx="10515600" cy="1325563"/>
          </a:xfrm>
        </p:spPr>
        <p:txBody>
          <a:bodyPr/>
          <a:lstStyle/>
          <a:p>
            <a:r>
              <a:rPr lang="en-IN" b="1" dirty="0"/>
              <a:t>CI/CD AUTOMATION 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5057F1-F31B-2CB4-0FD7-3F9CBE9CB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547"/>
            <a:ext cx="12192000" cy="6918820"/>
          </a:xfrm>
        </p:spPr>
      </p:pic>
    </p:spTree>
    <p:extLst>
      <p:ext uri="{BB962C8B-B14F-4D97-AF65-F5344CB8AC3E}">
        <p14:creationId xmlns:p14="http://schemas.microsoft.com/office/powerpoint/2010/main" val="120269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1E4E-D6E8-F180-C860-7E321786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995"/>
            <a:ext cx="10515600" cy="1325563"/>
          </a:xfrm>
        </p:spPr>
        <p:txBody>
          <a:bodyPr/>
          <a:lstStyle/>
          <a:p>
            <a:r>
              <a:rPr lang="en-IN" b="1" dirty="0"/>
              <a:t>API DESIGN DOCUMENTATION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955722-BD28-A774-C004-F99FA6CBE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802685"/>
              </p:ext>
            </p:extLst>
          </p:nvPr>
        </p:nvGraphicFramePr>
        <p:xfrm>
          <a:off x="121920" y="899160"/>
          <a:ext cx="11643360" cy="5715001"/>
        </p:xfrm>
        <a:graphic>
          <a:graphicData uri="http://schemas.openxmlformats.org/drawingml/2006/table">
            <a:tbl>
              <a:tblPr/>
              <a:tblGrid>
                <a:gridCol w="1940560">
                  <a:extLst>
                    <a:ext uri="{9D8B030D-6E8A-4147-A177-3AD203B41FA5}">
                      <a16:colId xmlns:a16="http://schemas.microsoft.com/office/drawing/2014/main" val="2223914078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542843445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504431585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349180356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621919760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82086873"/>
                    </a:ext>
                  </a:extLst>
                </a:gridCol>
              </a:tblGrid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API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Method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Purpose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Request Body / Params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Response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Auth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86148"/>
                  </a:ext>
                </a:extLst>
              </a:tr>
              <a:tr h="1457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/users/register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Register new user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username, email, password, role }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201 Created</a:t>
                      </a:r>
                      <a:r>
                        <a:rPr lang="en-IN" sz="1700"/>
                        <a:t> → UserResponse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Public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858130"/>
                  </a:ext>
                </a:extLst>
              </a:tr>
              <a:tr h="112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/users/login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POST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Login using username OR email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credential, password }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{ token }</a:t>
                      </a:r>
                      <a:r>
                        <a:rPr lang="en-IN" sz="1700"/>
                        <a:t> (JWT)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Public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196450"/>
                  </a:ext>
                </a:extLst>
              </a:tr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GET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List all users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—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List&lt;UserResponse&gt;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ADMIN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43160"/>
                  </a:ext>
                </a:extLst>
              </a:tr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/users/{id}/activate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Activate user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Path: </a:t>
                      </a:r>
                      <a:r>
                        <a:rPr lang="en-IN" sz="1700">
                          <a:latin typeface="Courier New" panose="02070309020205020404" pitchFamily="49" charset="0"/>
                        </a:rPr>
                        <a:t>id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204 No Content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ADMIN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66504"/>
                  </a:ext>
                </a:extLst>
              </a:tr>
              <a:tr h="78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/users/{id}/deactivate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Deactivate user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Path: </a:t>
                      </a:r>
                      <a:r>
                        <a:rPr lang="en-IN" sz="1700">
                          <a:latin typeface="Courier New" panose="02070309020205020404" pitchFamily="49" charset="0"/>
                        </a:rPr>
                        <a:t>id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>
                          <a:latin typeface="Courier New" panose="02070309020205020404" pitchFamily="49" charset="0"/>
                        </a:rPr>
                        <a:t>204 No Content</a:t>
                      </a:r>
                      <a:endParaRPr lang="en-IN" sz="1700"/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ADMIN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018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31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1017</Words>
  <Application>Microsoft Office PowerPoint</Application>
  <PresentationFormat>Widescreen</PresentationFormat>
  <Paragraphs>292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SMART INVENTORY AND ORDER MANAGEMENT SYSTEM</vt:lpstr>
      <vt:lpstr>ARCHITECTURE DIAGRAM </vt:lpstr>
      <vt:lpstr>PowerPoint Presentation</vt:lpstr>
      <vt:lpstr>SYSTEM DESIGN ARCHITECTURE</vt:lpstr>
      <vt:lpstr>ER DIAGRAM</vt:lpstr>
      <vt:lpstr>PowerPoint Presentation</vt:lpstr>
      <vt:lpstr>PowerPoint Presentation</vt:lpstr>
      <vt:lpstr>CI/CD AUTOMATION FLOW DIAGRAM</vt:lpstr>
      <vt:lpstr>API DESIGN DOCUMENTATION</vt:lpstr>
      <vt:lpstr>INVENTORY SERVICE</vt:lpstr>
      <vt:lpstr>PowerPoint Presentation</vt:lpstr>
      <vt:lpstr>ORDER SERVICE API</vt:lpstr>
      <vt:lpstr>PowerPoint Presentation</vt:lpstr>
      <vt:lpstr>BILLING SERVICE API</vt:lpstr>
      <vt:lpstr>PowerPoint Presentation</vt:lpstr>
      <vt:lpstr>NOTIFICATION SERVICE API</vt:lpstr>
      <vt:lpstr>WIREFRAMES AND WORKING APPLICATION</vt:lpstr>
      <vt:lpstr>SALES DASHBOARD</vt:lpstr>
      <vt:lpstr>ADMIN DASHBOARD</vt:lpstr>
      <vt:lpstr>WAREHOUSES</vt:lpstr>
      <vt:lpstr>INVENTORY</vt:lpstr>
      <vt:lpstr>EUREKA-DISCOVERY-SERVER</vt:lpstr>
      <vt:lpstr>Business Logic Summary – Smart Order &amp; Inventory System</vt:lpstr>
      <vt:lpstr>SEQUENCE DIAGRAM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Soham Chatterjee</dc:creator>
  <cp:lastModifiedBy>Soham Chatterjee</cp:lastModifiedBy>
  <cp:revision>18</cp:revision>
  <dcterms:created xsi:type="dcterms:W3CDTF">2026-01-07T02:50:35Z</dcterms:created>
  <dcterms:modified xsi:type="dcterms:W3CDTF">2026-01-07T03:41:43Z</dcterms:modified>
</cp:coreProperties>
</file>